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0080625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4" userDrawn="1">
          <p15:clr>
            <a:srgbClr val="A4A3A4"/>
          </p15:clr>
        </p15:guide>
        <p15:guide id="2" pos="3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332" y="78"/>
      </p:cViewPr>
      <p:guideLst>
        <p:guide orient="horz" pos="2404"/>
        <p:guide pos="3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00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843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70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44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5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6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0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0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8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22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C763-0803-4316-8A7B-EB26D8BDA186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E4E5-7080-4FFA-936C-12F5FE3E7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0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代替処理 3"/>
          <p:cNvSpPr/>
          <p:nvPr/>
        </p:nvSpPr>
        <p:spPr>
          <a:xfrm>
            <a:off x="-336427" y="-14840"/>
            <a:ext cx="10680700" cy="494832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7279" tIns="43640" rIns="87279" bIns="436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「島根</a:t>
            </a:r>
            <a:r>
              <a:rPr kumimoji="1" lang="ja-JP" altLang="en-US" sz="17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半島・宍道湖中海</a:t>
            </a:r>
            <a:r>
              <a:rPr kumimoji="1" lang="ja-JP" altLang="en-US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ジオパークエリア内</a:t>
            </a:r>
            <a:r>
              <a:rPr kumimoji="1" lang="ja-JP" altLang="ja-JP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</a:t>
            </a:r>
            <a:r>
              <a:rPr kumimoji="1" lang="ja-JP" altLang="ja-JP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</a:t>
            </a:r>
            <a:r>
              <a:rPr kumimoji="1" lang="ja-JP" altLang="ja-JP" sz="17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におけるジオパーク授業バス借上料補助</a:t>
            </a:r>
            <a:r>
              <a:rPr kumimoji="1" lang="ja-JP" altLang="ja-JP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ja-JP" altLang="en-US" sz="17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」制度概要</a:t>
            </a:r>
            <a:endParaRPr kumimoji="1" lang="en-US" altLang="ja-JP" sz="17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474" y="551038"/>
            <a:ext cx="981453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2741" indent="-172741"/>
            <a:r>
              <a:rPr kumimoji="1" lang="ja-JP" altLang="en-US" sz="1200" b="1" dirty="0" smtClean="0"/>
              <a:t>松江市</a:t>
            </a:r>
            <a:r>
              <a:rPr kumimoji="1" lang="ja-JP" altLang="en-US" sz="1200" b="1" dirty="0"/>
              <a:t>及び出雲市内の学校において、ジオパークに</a:t>
            </a:r>
            <a:r>
              <a:rPr kumimoji="1" lang="ja-JP" altLang="en-US" sz="1200" b="1" dirty="0" smtClean="0"/>
              <a:t>関する授業</a:t>
            </a:r>
            <a:r>
              <a:rPr kumimoji="1" lang="ja-JP" altLang="en-US" sz="1200" b="1" dirty="0"/>
              <a:t>等を行う際の移動手段として使うバスの経費について補助を行い、</a:t>
            </a:r>
            <a:r>
              <a:rPr kumimoji="1" lang="ja-JP" altLang="en-US" sz="1200" b="1" dirty="0" smtClean="0"/>
              <a:t>ジオパーク</a:t>
            </a:r>
            <a:endParaRPr kumimoji="1" lang="en-US" altLang="ja-JP" sz="1200" b="1" dirty="0" smtClean="0"/>
          </a:p>
          <a:p>
            <a:pPr marL="172741" indent="-172741"/>
            <a:r>
              <a:rPr kumimoji="1" lang="ja-JP" altLang="en-US" sz="1200" b="1" dirty="0" smtClean="0"/>
              <a:t>授業</a:t>
            </a:r>
            <a:r>
              <a:rPr kumimoji="1" lang="ja-JP" altLang="en-US" sz="1200" b="1" dirty="0"/>
              <a:t>の実施拡大とジオパーク活動の普及啓発を</a:t>
            </a:r>
            <a:r>
              <a:rPr kumimoji="1" lang="ja-JP" altLang="en-US" sz="1200" b="1" dirty="0" smtClean="0"/>
              <a:t>図る事業です。</a:t>
            </a:r>
            <a:endParaRPr kumimoji="1" lang="ja-JP" altLang="en-US" sz="1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768" y="1076923"/>
            <a:ext cx="1385316" cy="297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36" b="1" dirty="0"/>
              <a:t>〈</a:t>
            </a:r>
            <a:r>
              <a:rPr kumimoji="1" lang="ja-JP" altLang="en-US" sz="1336" b="1" dirty="0"/>
              <a:t>支援の概要</a:t>
            </a:r>
            <a:r>
              <a:rPr kumimoji="1" lang="en-US" altLang="ja-JP" sz="1336" b="1" dirty="0"/>
              <a:t>〉</a:t>
            </a:r>
            <a:endParaRPr kumimoji="1" lang="ja-JP" altLang="en-US" sz="1336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647" y="3735909"/>
            <a:ext cx="1728358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336" b="1" dirty="0" smtClean="0"/>
          </a:p>
          <a:p>
            <a:r>
              <a:rPr kumimoji="1" lang="en-US" altLang="ja-JP" sz="1336" b="1" dirty="0" smtClean="0"/>
              <a:t>〈</a:t>
            </a:r>
            <a:r>
              <a:rPr kumimoji="1" lang="ja-JP" altLang="en-US" sz="1336" b="1" dirty="0"/>
              <a:t>事業申請手続き</a:t>
            </a:r>
            <a:r>
              <a:rPr kumimoji="1" lang="en-US" altLang="ja-JP" sz="1336" b="1" dirty="0"/>
              <a:t>〉</a:t>
            </a:r>
            <a:endParaRPr kumimoji="1" lang="ja-JP" altLang="en-US" sz="1336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348535"/>
              </p:ext>
            </p:extLst>
          </p:nvPr>
        </p:nvGraphicFramePr>
        <p:xfrm>
          <a:off x="165474" y="1393367"/>
          <a:ext cx="9736166" cy="279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828">
                  <a:extLst>
                    <a:ext uri="{9D8B030D-6E8A-4147-A177-3AD203B41FA5}">
                      <a16:colId xmlns:a16="http://schemas.microsoft.com/office/drawing/2014/main" val="3265034531"/>
                    </a:ext>
                  </a:extLst>
                </a:gridCol>
                <a:gridCol w="8025338">
                  <a:extLst>
                    <a:ext uri="{9D8B030D-6E8A-4147-A177-3AD203B41FA5}">
                      <a16:colId xmlns:a16="http://schemas.microsoft.com/office/drawing/2014/main" val="2821563947"/>
                    </a:ext>
                  </a:extLst>
                </a:gridCol>
              </a:tblGrid>
              <a:tr h="287125">
                <a:tc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バス借上料補助金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67588"/>
                  </a:ext>
                </a:extLst>
              </a:tr>
              <a:tr h="1647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補助要件</a:t>
                      </a: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/>
                      <a:r>
                        <a:rPr kumimoji="1" lang="ja-JP" altLang="en-US" sz="1200" dirty="0" smtClean="0"/>
                        <a:t>・松江市</a:t>
                      </a:r>
                      <a:r>
                        <a:rPr kumimoji="1" lang="ja-JP" altLang="en-US" sz="1200" dirty="0"/>
                        <a:t>及び出雲市内の学校であること</a:t>
                      </a:r>
                      <a:endParaRPr kumimoji="1" lang="en-US" altLang="ja-JP" sz="1200" dirty="0"/>
                    </a:p>
                    <a:p>
                      <a:pPr marL="180975" indent="-180975" algn="l"/>
                      <a:r>
                        <a:rPr kumimoji="1" lang="ja-JP" altLang="en-US" sz="1200" dirty="0" smtClean="0"/>
                        <a:t>・バス</a:t>
                      </a:r>
                      <a:r>
                        <a:rPr kumimoji="1" lang="ja-JP" altLang="en-US" sz="1200" dirty="0"/>
                        <a:t>等で移動し、下記条件を満たすこと</a:t>
                      </a:r>
                      <a:endParaRPr kumimoji="1" lang="en-US" altLang="ja-JP" sz="1200" dirty="0"/>
                    </a:p>
                    <a:p>
                      <a:pPr marL="180975" indent="-180975" algn="l"/>
                      <a:r>
                        <a:rPr kumimoji="1" lang="ja-JP" altLang="en-US" sz="1200" dirty="0" smtClean="0"/>
                        <a:t>・小学６年生の「土地のつくりと変化」の授業で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須々海海岸</a:t>
                      </a:r>
                      <a:r>
                        <a:rPr kumimoji="1" lang="ja-JP" altLang="en-US" sz="1200" dirty="0" smtClean="0"/>
                        <a:t>か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千酌海岸</a:t>
                      </a:r>
                      <a:r>
                        <a:rPr kumimoji="1" lang="ja-JP" altLang="en-US" sz="1200" dirty="0" smtClean="0"/>
                        <a:t>か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小伊津海岸</a:t>
                      </a:r>
                      <a:r>
                        <a:rPr kumimoji="1" lang="ja-JP" altLang="en-US" sz="1200" dirty="0" smtClean="0"/>
                        <a:t>に</a:t>
                      </a:r>
                      <a:r>
                        <a:rPr kumimoji="1" lang="ja-JP" altLang="en-US" sz="1200" dirty="0" smtClean="0"/>
                        <a:t>おいて校外学習を</a:t>
                      </a:r>
                      <a:r>
                        <a:rPr kumimoji="1" lang="ja-JP" altLang="en-US" sz="1200" dirty="0" smtClean="0"/>
                        <a:t>行う場合</a:t>
                      </a:r>
                      <a:endParaRPr kumimoji="1" lang="en-US" altLang="ja-JP" sz="1200" dirty="0" smtClean="0"/>
                    </a:p>
                    <a:p>
                      <a:pPr marL="180975" indent="-180975" algn="l"/>
                      <a:r>
                        <a:rPr kumimoji="1" lang="ja-JP" altLang="en-US" sz="1200" dirty="0" smtClean="0"/>
                        <a:t>・小学</a:t>
                      </a:r>
                      <a:r>
                        <a:rPr kumimoji="1" lang="ja-JP" altLang="en-US" sz="1200" dirty="0"/>
                        <a:t>５年生の「</a:t>
                      </a:r>
                      <a:r>
                        <a:rPr kumimoji="1" lang="ja-JP" altLang="en-US" sz="1200" dirty="0" smtClean="0"/>
                        <a:t>流れる水のはたらきと土地の変化」</a:t>
                      </a:r>
                      <a:r>
                        <a:rPr kumimoji="1" lang="ja-JP" altLang="en-US" sz="1200" dirty="0"/>
                        <a:t>の授業</a:t>
                      </a:r>
                      <a:r>
                        <a:rPr kumimoji="1" lang="ja-JP" altLang="en-US" sz="1200" dirty="0" smtClean="0"/>
                        <a:t>で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意宇川</a:t>
                      </a:r>
                      <a:r>
                        <a:rPr kumimoji="1" lang="ja-JP" altLang="en-US" sz="1200" dirty="0" smtClean="0"/>
                        <a:t>か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</a:rPr>
                        <a:t>斐伊川</a:t>
                      </a:r>
                      <a:r>
                        <a:rPr kumimoji="1" lang="ja-JP" altLang="en-US" sz="1200" dirty="0" smtClean="0"/>
                        <a:t>に</a:t>
                      </a:r>
                      <a:r>
                        <a:rPr kumimoji="1" lang="ja-JP" altLang="en-US" sz="1200" dirty="0" smtClean="0"/>
                        <a:t>おいて校外学習を</a:t>
                      </a:r>
                      <a:r>
                        <a:rPr kumimoji="1" lang="ja-JP" altLang="en-US" sz="1200" dirty="0"/>
                        <a:t>行う</a:t>
                      </a:r>
                      <a:r>
                        <a:rPr kumimoji="1" lang="ja-JP" altLang="en-US" sz="1200" dirty="0" smtClean="0"/>
                        <a:t>場合</a:t>
                      </a:r>
                      <a:endParaRPr kumimoji="1" lang="en-US" altLang="ja-JP" sz="1200" dirty="0" smtClean="0"/>
                    </a:p>
                    <a:p>
                      <a:pPr marL="180975" indent="-180975" algn="l"/>
                      <a:r>
                        <a:rPr kumimoji="1" lang="ja-JP" altLang="en-US" sz="1200" dirty="0" smtClean="0"/>
                        <a:t>・原則、島根半島・宍道湖中海（国引き）ジオパーク推進協議会が作成した学習指導ワークブック及び野外学習ワークシート（「島根町須々海海岸の地層学習」、「美保関町千酌海岸の地層学習」、「出雲市小伊津海岸の地層学習」、「意宇川の学習」、「斐伊川の学習」）を使用すること。</a:t>
                      </a:r>
                      <a:endParaRPr kumimoji="1" lang="en-US" altLang="ja-JP" sz="1200" dirty="0"/>
                    </a:p>
                    <a:p>
                      <a:pPr marL="180975" indent="-180975" algn="l"/>
                      <a:r>
                        <a:rPr kumimoji="1" lang="ja-JP" altLang="en-US" sz="1200" dirty="0"/>
                        <a:t>・入場入館料、謝金等は対象外</a:t>
                      </a:r>
                      <a:r>
                        <a:rPr kumimoji="1" lang="ja-JP" altLang="en-US" sz="1200" dirty="0" smtClean="0"/>
                        <a:t>。</a:t>
                      </a:r>
                      <a:endParaRPr kumimoji="1" lang="en-US" altLang="ja-JP" sz="1200" dirty="0"/>
                    </a:p>
                  </a:txBody>
                  <a:tcPr marL="87279" marR="87279" marT="43640" marB="43640"/>
                </a:tc>
                <a:extLst>
                  <a:ext uri="{0D108BD9-81ED-4DB2-BD59-A6C34878D82A}">
                    <a16:rowId xmlns:a16="http://schemas.microsoft.com/office/drawing/2014/main" val="4218256721"/>
                  </a:ext>
                </a:extLst>
              </a:tr>
              <a:tr h="287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補助額</a:t>
                      </a: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　バス</a:t>
                      </a:r>
                      <a:r>
                        <a:rPr kumimoji="1" lang="ja-JP" altLang="en-US" sz="1200" dirty="0"/>
                        <a:t>借上料相当額（借上料、燃料費、運転手経費</a:t>
                      </a:r>
                      <a:r>
                        <a:rPr kumimoji="1" lang="ja-JP" altLang="en-US" sz="1200" dirty="0" smtClean="0"/>
                        <a:t>）上限</a:t>
                      </a:r>
                      <a:r>
                        <a:rPr kumimoji="1" lang="en-US" altLang="ja-JP" sz="1200" dirty="0" smtClean="0"/>
                        <a:t>25</a:t>
                      </a:r>
                      <a:r>
                        <a:rPr kumimoji="1" lang="ja-JP" altLang="en-US" sz="1200" dirty="0" smtClean="0"/>
                        <a:t>万円</a:t>
                      </a:r>
                      <a:endParaRPr kumimoji="1" lang="ja-JP" altLang="en-US" sz="1200" dirty="0"/>
                    </a:p>
                  </a:txBody>
                  <a:tcPr marL="87279" marR="87279" marT="43640" marB="43640" anchor="ctr"/>
                </a:tc>
                <a:extLst>
                  <a:ext uri="{0D108BD9-81ED-4DB2-BD59-A6C34878D82A}">
                    <a16:rowId xmlns:a16="http://schemas.microsoft.com/office/drawing/2014/main" val="4274249857"/>
                  </a:ext>
                </a:extLst>
              </a:tr>
              <a:tr h="287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報告期限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令和７年２月２８日（金）　</a:t>
                      </a:r>
                      <a:endParaRPr kumimoji="1" lang="ja-JP" altLang="en-US" sz="1200" dirty="0"/>
                    </a:p>
                  </a:txBody>
                  <a:tcPr marL="87279" marR="87279" marT="43640" marB="43640" anchor="ctr"/>
                </a:tc>
                <a:extLst>
                  <a:ext uri="{0D108BD9-81ED-4DB2-BD59-A6C34878D82A}">
                    <a16:rowId xmlns:a16="http://schemas.microsoft.com/office/drawing/2014/main" val="344356273"/>
                  </a:ext>
                </a:extLst>
              </a:tr>
              <a:tr h="287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その他</a:t>
                      </a:r>
                    </a:p>
                  </a:txBody>
                  <a:tcPr marL="87279" marR="87279" marT="43640" marB="4364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　補助金の申請は、１校あたり年</a:t>
                      </a:r>
                      <a:r>
                        <a:rPr kumimoji="1" lang="ja-JP" altLang="en-US" sz="1200" dirty="0" smtClean="0"/>
                        <a:t>１回</a:t>
                      </a:r>
                      <a:endParaRPr kumimoji="1" lang="en-US" altLang="ja-JP" sz="1200" dirty="0" smtClean="0"/>
                    </a:p>
                  </a:txBody>
                  <a:tcPr marL="87279" marR="87279" marT="43640" marB="43640" anchor="ctr"/>
                </a:tc>
                <a:extLst>
                  <a:ext uri="{0D108BD9-81ED-4DB2-BD59-A6C34878D82A}">
                    <a16:rowId xmlns:a16="http://schemas.microsoft.com/office/drawing/2014/main" val="973773060"/>
                  </a:ext>
                </a:extLst>
              </a:tr>
            </a:tbl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266096" y="6785174"/>
            <a:ext cx="5381670" cy="665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kumimoji="1" lang="ja-JP" altLang="en-US" sz="1241" dirty="0" smtClean="0"/>
              <a:t>実線：事業</a:t>
            </a:r>
            <a:r>
              <a:rPr kumimoji="1" lang="ja-JP" altLang="en-US" sz="1241" dirty="0"/>
              <a:t>主体</a:t>
            </a:r>
            <a:r>
              <a:rPr kumimoji="1" lang="en-US" altLang="ja-JP" sz="1241" dirty="0"/>
              <a:t>(</a:t>
            </a:r>
            <a:r>
              <a:rPr kumimoji="1" lang="ja-JP" altLang="en-US" sz="1241" dirty="0"/>
              <a:t>申請団体</a:t>
            </a:r>
            <a:r>
              <a:rPr kumimoji="1" lang="en-US" altLang="ja-JP" sz="1241" dirty="0"/>
              <a:t>)</a:t>
            </a:r>
            <a:r>
              <a:rPr kumimoji="1" lang="ja-JP" altLang="en-US" sz="1241" dirty="0"/>
              <a:t>が行う</a:t>
            </a:r>
            <a:r>
              <a:rPr kumimoji="1" lang="ja-JP" altLang="en-US" sz="1241" dirty="0" smtClean="0"/>
              <a:t>もの</a:t>
            </a:r>
            <a:endParaRPr kumimoji="1" lang="en-US" altLang="ja-JP" sz="1241" dirty="0" smtClean="0"/>
          </a:p>
          <a:p>
            <a:pPr marL="177800" indent="-177800"/>
            <a:r>
              <a:rPr kumimoji="1" lang="ja-JP" altLang="en-US" sz="1241" dirty="0" smtClean="0"/>
              <a:t>破線：島根</a:t>
            </a:r>
            <a:r>
              <a:rPr kumimoji="1" lang="ja-JP" altLang="en-US" sz="1241" dirty="0"/>
              <a:t>半島・宍道湖中海</a:t>
            </a:r>
            <a:r>
              <a:rPr kumimoji="1" lang="en-US" altLang="ja-JP" sz="1241" dirty="0"/>
              <a:t>(</a:t>
            </a:r>
            <a:r>
              <a:rPr kumimoji="1" lang="ja-JP" altLang="en-US" sz="1241" dirty="0"/>
              <a:t>国引き</a:t>
            </a:r>
            <a:r>
              <a:rPr kumimoji="1" lang="en-US" altLang="ja-JP" sz="1241" dirty="0"/>
              <a:t>)</a:t>
            </a:r>
            <a:r>
              <a:rPr kumimoji="1" lang="ja-JP" altLang="en-US" sz="1241" dirty="0"/>
              <a:t>ジオパーク推進協議会が行う</a:t>
            </a:r>
            <a:r>
              <a:rPr kumimoji="1" lang="ja-JP" altLang="en-US" sz="1241" dirty="0" smtClean="0"/>
              <a:t>もの</a:t>
            </a:r>
            <a:endParaRPr kumimoji="1" lang="en-US" altLang="ja-JP" sz="1241" dirty="0" smtClean="0"/>
          </a:p>
          <a:p>
            <a:pPr marL="177800" indent="-177800"/>
            <a:r>
              <a:rPr kumimoji="1" lang="en-US" altLang="ja-JP" sz="1241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241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請求書は、交付決定後または交付確定後に提出ください。</a:t>
            </a:r>
            <a:endParaRPr kumimoji="1" lang="ja-JP" altLang="en-US" sz="1241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20057" y="4641318"/>
            <a:ext cx="745016" cy="28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kumimoji="1" lang="en-US" altLang="ja-JP" sz="1241" dirty="0" smtClean="0">
                <a:solidFill>
                  <a:srgbClr val="FF0000"/>
                </a:solidFill>
              </a:rPr>
              <a:t>6/28</a:t>
            </a:r>
            <a:r>
              <a:rPr kumimoji="1" lang="ja-JP" altLang="en-US" sz="1241" dirty="0" smtClean="0">
                <a:solidFill>
                  <a:srgbClr val="FF0000"/>
                </a:solidFill>
              </a:rPr>
              <a:t>〆</a:t>
            </a:r>
            <a:endParaRPr kumimoji="1" lang="en-US" altLang="ja-JP" sz="1241" dirty="0" smtClean="0">
              <a:solidFill>
                <a:srgbClr val="FF0000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943413" y="4397193"/>
            <a:ext cx="1111664" cy="568298"/>
            <a:chOff x="3012095" y="4427287"/>
            <a:chExt cx="1111664" cy="508894"/>
          </a:xfrm>
        </p:grpSpPr>
        <p:sp>
          <p:nvSpPr>
            <p:cNvPr id="2" name="ホームベース 1"/>
            <p:cNvSpPr/>
            <p:nvPr/>
          </p:nvSpPr>
          <p:spPr>
            <a:xfrm rot="5400000">
              <a:off x="3314390" y="4130744"/>
              <a:ext cx="503142" cy="1107732"/>
            </a:xfrm>
            <a:prstGeom prst="homePlat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148739" y="4427287"/>
              <a:ext cx="975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indent="-177800"/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事業実施後</a:t>
              </a:r>
              <a:endParaRPr kumimoji="1" lang="en-US" altLang="ja-JP" sz="1200" b="1" dirty="0" smtClean="0">
                <a:solidFill>
                  <a:srgbClr val="FF0000"/>
                </a:solidFill>
              </a:endParaRPr>
            </a:p>
            <a:p>
              <a:pPr marL="177800" indent="-177800"/>
              <a:r>
                <a:rPr kumimoji="1" lang="en-US" altLang="ja-JP" sz="1200" b="1" dirty="0" smtClean="0">
                  <a:solidFill>
                    <a:srgbClr val="FF0000"/>
                  </a:solidFill>
                </a:rPr>
                <a:t>1</a:t>
              </a:r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ヵ</a:t>
              </a:r>
              <a:r>
                <a:rPr kumimoji="1" lang="ja-JP" altLang="en-US" sz="1200" b="1" dirty="0">
                  <a:solidFill>
                    <a:srgbClr val="FF0000"/>
                  </a:solidFill>
                </a:rPr>
                <a:t>月</a:t>
              </a:r>
              <a:r>
                <a:rPr kumimoji="1" lang="ja-JP" altLang="en-US" sz="1200" b="1" dirty="0" smtClean="0">
                  <a:solidFill>
                    <a:srgbClr val="FF0000"/>
                  </a:solidFill>
                </a:rPr>
                <a:t>以内</a:t>
              </a:r>
              <a:endParaRPr kumimoji="1" lang="en-US" altLang="ja-JP" sz="1200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50" name="テキスト ボックス 49"/>
          <p:cNvSpPr txBox="1"/>
          <p:nvPr/>
        </p:nvSpPr>
        <p:spPr>
          <a:xfrm>
            <a:off x="165474" y="4400538"/>
            <a:ext cx="1728358" cy="2979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36" b="1" dirty="0" smtClean="0"/>
              <a:t>〈</a:t>
            </a:r>
            <a:r>
              <a:rPr kumimoji="1" lang="ja-JP" altLang="en-US" sz="1336" b="1" dirty="0"/>
              <a:t>事業申請手続き</a:t>
            </a:r>
            <a:r>
              <a:rPr kumimoji="1" lang="en-US" altLang="ja-JP" sz="1336" b="1" dirty="0" smtClean="0"/>
              <a:t>〉</a:t>
            </a:r>
            <a:endParaRPr kumimoji="1" lang="ja-JP" altLang="en-US" sz="1336" b="1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063917" y="4782959"/>
            <a:ext cx="4995051" cy="2459916"/>
            <a:chOff x="5063917" y="4403616"/>
            <a:chExt cx="4995051" cy="2459916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5071705" y="5849237"/>
              <a:ext cx="4987263" cy="2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36" b="1" dirty="0"/>
                <a:t>　</a:t>
              </a:r>
              <a:r>
                <a:rPr kumimoji="1" lang="ja-JP" altLang="en-US" sz="1336" b="1" dirty="0" smtClean="0"/>
                <a:t>②小学５年生</a:t>
              </a:r>
              <a:r>
                <a:rPr kumimoji="1" lang="ja-JP" altLang="en-US" sz="1336" b="1" dirty="0"/>
                <a:t>「流れる水のはたらきと土地の変化</a:t>
              </a:r>
              <a:r>
                <a:rPr kumimoji="1" lang="ja-JP" altLang="en-US" sz="1336" b="1" dirty="0" smtClean="0"/>
                <a:t>」校外学習</a:t>
              </a:r>
              <a:endParaRPr kumimoji="1" lang="ja-JP" altLang="en-US" sz="1336" b="1" dirty="0"/>
            </a:p>
          </p:txBody>
        </p:sp>
        <p:cxnSp>
          <p:nvCxnSpPr>
            <p:cNvPr id="37" name="直線矢印コネクタ 36"/>
            <p:cNvCxnSpPr>
              <a:stCxn id="30" idx="3"/>
              <a:endCxn id="36" idx="1"/>
            </p:cNvCxnSpPr>
            <p:nvPr/>
          </p:nvCxnSpPr>
          <p:spPr>
            <a:xfrm flipV="1">
              <a:off x="6529587" y="5193255"/>
              <a:ext cx="2679425" cy="340"/>
            </a:xfrm>
            <a:prstGeom prst="straightConnector1">
              <a:avLst/>
            </a:prstGeom>
            <a:ln w="76200">
              <a:solidFill>
                <a:schemeClr val="accent6"/>
              </a:solidFill>
              <a:headEnd type="oval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5063917" y="4403616"/>
              <a:ext cx="3958135" cy="2979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36" b="1" dirty="0"/>
                <a:t>　</a:t>
              </a:r>
              <a:r>
                <a:rPr kumimoji="1" lang="ja-JP" altLang="en-US" sz="1336" b="1" dirty="0" smtClean="0"/>
                <a:t>①小学６年生</a:t>
              </a:r>
              <a:r>
                <a:rPr kumimoji="1" lang="ja-JP" altLang="en-US" sz="1336" b="1" dirty="0"/>
                <a:t>「土地のつくりと変化</a:t>
              </a:r>
              <a:r>
                <a:rPr kumimoji="1" lang="ja-JP" altLang="en-US" sz="1336" b="1" dirty="0" smtClean="0"/>
                <a:t>」校外学習</a:t>
              </a:r>
              <a:endParaRPr kumimoji="1" lang="ja-JP" altLang="en-US" sz="1336" b="1" dirty="0"/>
            </a:p>
          </p:txBody>
        </p:sp>
        <p:sp>
          <p:nvSpPr>
            <p:cNvPr id="30" name="フローチャート: 代替処理 29"/>
            <p:cNvSpPr/>
            <p:nvPr/>
          </p:nvSpPr>
          <p:spPr>
            <a:xfrm>
              <a:off x="6173987" y="4863865"/>
              <a:ext cx="355600" cy="659460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</a:rPr>
                <a:t>学校</a:t>
              </a:r>
              <a:endParaRPr kumimoji="1" lang="en-US" altLang="ja-JP" sz="13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発</a:t>
              </a:r>
            </a:p>
          </p:txBody>
        </p:sp>
        <p:sp>
          <p:nvSpPr>
            <p:cNvPr id="34" name="フローチャート: 代替処理 33"/>
            <p:cNvSpPr/>
            <p:nvPr/>
          </p:nvSpPr>
          <p:spPr>
            <a:xfrm>
              <a:off x="7128746" y="4701518"/>
              <a:ext cx="1439256" cy="1034396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須々海海岸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また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は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b="1" dirty="0">
                  <a:solidFill>
                    <a:schemeClr val="tx1"/>
                  </a:solidFill>
                </a:rPr>
                <a:t>千酌</a:t>
              </a:r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海岸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または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b="1" dirty="0">
                  <a:solidFill>
                    <a:schemeClr val="tx1"/>
                  </a:solidFill>
                </a:rPr>
                <a:t>小伊津海岸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フローチャート: 代替処理 35"/>
            <p:cNvSpPr/>
            <p:nvPr/>
          </p:nvSpPr>
          <p:spPr>
            <a:xfrm>
              <a:off x="9209012" y="4863525"/>
              <a:ext cx="355600" cy="659460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</a:rPr>
                <a:t>学校</a:t>
              </a:r>
              <a:endParaRPr kumimoji="1" lang="en-US" altLang="ja-JP" sz="13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着</a:t>
              </a:r>
            </a:p>
          </p:txBody>
        </p:sp>
        <p:cxnSp>
          <p:nvCxnSpPr>
            <p:cNvPr id="48" name="直線矢印コネクタ 47"/>
            <p:cNvCxnSpPr>
              <a:stCxn id="49" idx="3"/>
              <a:endCxn id="52" idx="1"/>
            </p:cNvCxnSpPr>
            <p:nvPr/>
          </p:nvCxnSpPr>
          <p:spPr>
            <a:xfrm>
              <a:off x="6529587" y="6533802"/>
              <a:ext cx="2651211" cy="0"/>
            </a:xfrm>
            <a:prstGeom prst="straightConnector1">
              <a:avLst/>
            </a:prstGeom>
            <a:ln w="76200">
              <a:solidFill>
                <a:schemeClr val="accent6"/>
              </a:solidFill>
              <a:headEnd type="oval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フローチャート: 代替処理 48"/>
            <p:cNvSpPr/>
            <p:nvPr/>
          </p:nvSpPr>
          <p:spPr>
            <a:xfrm>
              <a:off x="6173987" y="6204072"/>
              <a:ext cx="355600" cy="659460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</a:rPr>
                <a:t>学校</a:t>
              </a:r>
              <a:endParaRPr kumimoji="1" lang="en-US" altLang="ja-JP" sz="13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</a:rPr>
                <a:t>発</a:t>
              </a:r>
              <a:endParaRPr kumimoji="1" lang="ja-JP" alt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52" name="フローチャート: 代替処理 51"/>
            <p:cNvSpPr/>
            <p:nvPr/>
          </p:nvSpPr>
          <p:spPr>
            <a:xfrm>
              <a:off x="9180798" y="6204072"/>
              <a:ext cx="355600" cy="659460"/>
            </a:xfrm>
            <a:prstGeom prst="flowChartAlternateProcess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 smtClean="0">
                  <a:solidFill>
                    <a:schemeClr val="tx1"/>
                  </a:solidFill>
                </a:rPr>
                <a:t>学校</a:t>
              </a:r>
              <a:endParaRPr kumimoji="1" lang="en-US" altLang="ja-JP" sz="13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着</a:t>
              </a:r>
            </a:p>
          </p:txBody>
        </p:sp>
        <p:sp>
          <p:nvSpPr>
            <p:cNvPr id="68" name="フローチャート: 代替処理 67"/>
            <p:cNvSpPr/>
            <p:nvPr/>
          </p:nvSpPr>
          <p:spPr>
            <a:xfrm>
              <a:off x="7110303" y="6192714"/>
              <a:ext cx="1439256" cy="659460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意宇川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また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は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300" b="1" dirty="0">
                  <a:solidFill>
                    <a:schemeClr val="tx1"/>
                  </a:solidFill>
                </a:rPr>
                <a:t>斐伊川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13826" y="4890161"/>
            <a:ext cx="4590097" cy="1877136"/>
            <a:chOff x="324885" y="5008392"/>
            <a:chExt cx="4590097" cy="1877136"/>
          </a:xfrm>
        </p:grpSpPr>
        <p:cxnSp>
          <p:nvCxnSpPr>
            <p:cNvPr id="19" name="直線矢印コネクタ 18"/>
            <p:cNvCxnSpPr>
              <a:stCxn id="32" idx="3"/>
            </p:cNvCxnSpPr>
            <p:nvPr/>
          </p:nvCxnSpPr>
          <p:spPr>
            <a:xfrm>
              <a:off x="680485" y="5956467"/>
              <a:ext cx="3874068" cy="6170"/>
            </a:xfrm>
            <a:prstGeom prst="straightConnector1">
              <a:avLst/>
            </a:prstGeom>
            <a:ln w="76200">
              <a:solidFill>
                <a:schemeClr val="accent6"/>
              </a:solidFill>
              <a:headEnd type="oval"/>
              <a:tailEnd type="triangl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フローチャート: 代替処理 11"/>
            <p:cNvSpPr/>
            <p:nvPr/>
          </p:nvSpPr>
          <p:spPr>
            <a:xfrm>
              <a:off x="1357750" y="5033575"/>
              <a:ext cx="355600" cy="1851953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交付決定</a:t>
              </a:r>
            </a:p>
          </p:txBody>
        </p:sp>
        <p:sp>
          <p:nvSpPr>
            <p:cNvPr id="13" name="フローチャート: 代替処理 12"/>
            <p:cNvSpPr/>
            <p:nvPr/>
          </p:nvSpPr>
          <p:spPr>
            <a:xfrm>
              <a:off x="2407343" y="5024318"/>
              <a:ext cx="355600" cy="185195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>
                  <a:solidFill>
                    <a:schemeClr val="tx1"/>
                  </a:solidFill>
                </a:rPr>
                <a:t>事業の実施</a:t>
              </a:r>
            </a:p>
          </p:txBody>
        </p:sp>
        <p:sp>
          <p:nvSpPr>
            <p:cNvPr id="15" name="フローチャート: 代替処理 14"/>
            <p:cNvSpPr/>
            <p:nvPr/>
          </p:nvSpPr>
          <p:spPr>
            <a:xfrm>
              <a:off x="4559382" y="5008393"/>
              <a:ext cx="355600" cy="1851953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交付確定</a:t>
              </a:r>
            </a:p>
          </p:txBody>
        </p:sp>
        <p:sp>
          <p:nvSpPr>
            <p:cNvPr id="32" name="フローチャート: 代替処理 31"/>
            <p:cNvSpPr/>
            <p:nvPr/>
          </p:nvSpPr>
          <p:spPr>
            <a:xfrm>
              <a:off x="324885" y="5030490"/>
              <a:ext cx="355600" cy="185195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zh-TW" altLang="en-US" sz="1300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計画書兼</a:t>
              </a:r>
              <a:r>
                <a:rPr kumimoji="1" lang="zh-TW" altLang="en-US" sz="1300" b="1" dirty="0" smtClean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申請書</a:t>
              </a:r>
              <a:r>
                <a:rPr kumimoji="1" lang="ja-JP" altLang="en-US" sz="1300" b="1" dirty="0" smtClean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提出</a:t>
              </a:r>
              <a:endParaRPr kumimoji="1" lang="ja-JP" altLang="en-US" sz="13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2" name="フローチャート: 代替処理 41"/>
            <p:cNvSpPr/>
            <p:nvPr/>
          </p:nvSpPr>
          <p:spPr>
            <a:xfrm>
              <a:off x="825006" y="5024319"/>
              <a:ext cx="355600" cy="1851953"/>
            </a:xfrm>
            <a:prstGeom prst="flowChartAlternateProcess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dirty="0">
                  <a:solidFill>
                    <a:schemeClr val="tx1"/>
                  </a:solidFill>
                </a:rPr>
                <a:t>対象校決定</a:t>
              </a:r>
            </a:p>
          </p:txBody>
        </p:sp>
        <p:sp>
          <p:nvSpPr>
            <p:cNvPr id="46" name="フローチャート: 代替処理 45"/>
            <p:cNvSpPr/>
            <p:nvPr/>
          </p:nvSpPr>
          <p:spPr>
            <a:xfrm>
              <a:off x="3490423" y="5008392"/>
              <a:ext cx="780480" cy="185195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実績報告書</a:t>
              </a:r>
              <a:endParaRPr kumimoji="1" lang="en-US" altLang="ja-JP" sz="13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</a:rPr>
                <a:t>（決算書、領収書写し、口座振替依頼書を添付）</a:t>
              </a:r>
              <a:endParaRPr kumimoji="1" lang="ja-JP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フローチャート: 代替処理 32"/>
            <p:cNvSpPr/>
            <p:nvPr/>
          </p:nvSpPr>
          <p:spPr>
            <a:xfrm>
              <a:off x="1899971" y="5024318"/>
              <a:ext cx="355600" cy="185195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着</a:t>
              </a:r>
              <a:r>
                <a:rPr kumimoji="1" lang="ja-JP" altLang="en-US" sz="1300" b="1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手　届</a:t>
              </a:r>
              <a:endParaRPr kumimoji="1" lang="ja-JP" alt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フローチャート: 代替処理 34"/>
            <p:cNvSpPr/>
            <p:nvPr/>
          </p:nvSpPr>
          <p:spPr>
            <a:xfrm>
              <a:off x="2977045" y="5030489"/>
              <a:ext cx="355600" cy="1851953"/>
            </a:xfrm>
            <a:prstGeom prst="flowChartAlternate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300" b="1" dirty="0" smtClean="0">
                  <a:solidFill>
                    <a:schemeClr val="tx1"/>
                  </a:solidFill>
                </a:rPr>
                <a:t>完　了　届</a:t>
              </a:r>
              <a:endParaRPr kumimoji="1" lang="ja-JP" altLang="en-US" sz="13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0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700</TotalTime>
  <Words>431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M427admin</dc:creator>
  <cp:lastModifiedBy>M430admin</cp:lastModifiedBy>
  <cp:revision>69</cp:revision>
  <cp:lastPrinted>2022-04-18T02:28:33Z</cp:lastPrinted>
  <dcterms:created xsi:type="dcterms:W3CDTF">2016-11-21T23:23:17Z</dcterms:created>
  <dcterms:modified xsi:type="dcterms:W3CDTF">2024-05-08T23:47:11Z</dcterms:modified>
</cp:coreProperties>
</file>